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Kooperativ" charset="1" panose="00000000000000000000"/>
      <p:regular r:id="rId14"/>
    </p:embeddedFont>
    <p:embeddedFont>
      <p:font typeface="Canva Sans" charset="1" panose="020B0503030501040103"/>
      <p:regular r:id="rId15"/>
    </p:embeddedFont>
    <p:embeddedFont>
      <p:font typeface="Inter Bold" charset="1" panose="020B0802030000000004"/>
      <p:regular r:id="rId16"/>
    </p:embeddedFont>
    <p:embeddedFont>
      <p:font typeface="Inter Medium" charset="1" panose="02000503000000020004"/>
      <p:regular r:id="rId17"/>
    </p:embeddedFont>
    <p:embeddedFont>
      <p:font typeface="Canva Sans Bold" charset="1" panose="020B0803030501040103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jpe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jpe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74292">
            <a:off x="12450898" y="443176"/>
            <a:ext cx="5760030" cy="8674744"/>
          </a:xfrm>
          <a:custGeom>
            <a:avLst/>
            <a:gdLst/>
            <a:ahLst/>
            <a:cxnLst/>
            <a:rect r="r" b="b" t="t" l="l"/>
            <a:pathLst>
              <a:path h="8674744" w="5760030">
                <a:moveTo>
                  <a:pt x="0" y="0"/>
                </a:moveTo>
                <a:lnTo>
                  <a:pt x="5760030" y="0"/>
                </a:lnTo>
                <a:lnTo>
                  <a:pt x="5760030" y="8674744"/>
                </a:lnTo>
                <a:lnTo>
                  <a:pt x="0" y="8674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83383">
            <a:off x="6753492" y="2959922"/>
            <a:ext cx="8683980" cy="7954526"/>
          </a:xfrm>
          <a:custGeom>
            <a:avLst/>
            <a:gdLst/>
            <a:ahLst/>
            <a:cxnLst/>
            <a:rect r="r" b="b" t="t" l="l"/>
            <a:pathLst>
              <a:path h="7954526" w="8683980">
                <a:moveTo>
                  <a:pt x="0" y="0"/>
                </a:moveTo>
                <a:lnTo>
                  <a:pt x="8683979" y="0"/>
                </a:lnTo>
                <a:lnTo>
                  <a:pt x="8683979" y="7954525"/>
                </a:lnTo>
                <a:lnTo>
                  <a:pt x="0" y="7954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8380" y="3316441"/>
            <a:ext cx="5932369" cy="6898104"/>
          </a:xfrm>
          <a:custGeom>
            <a:avLst/>
            <a:gdLst/>
            <a:ahLst/>
            <a:cxnLst/>
            <a:rect r="r" b="b" t="t" l="l"/>
            <a:pathLst>
              <a:path h="6898104" w="5932369">
                <a:moveTo>
                  <a:pt x="0" y="0"/>
                </a:moveTo>
                <a:lnTo>
                  <a:pt x="5932369" y="0"/>
                </a:lnTo>
                <a:lnTo>
                  <a:pt x="5932369" y="6898104"/>
                </a:lnTo>
                <a:lnTo>
                  <a:pt x="0" y="6898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6812" y="881198"/>
            <a:ext cx="12007977" cy="2094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3"/>
              </a:lnSpc>
            </a:pPr>
            <a:r>
              <a:rPr lang="en-US" sz="8574">
                <a:solidFill>
                  <a:srgbClr val="000000"/>
                </a:solidFill>
                <a:latin typeface="Kooperativ"/>
              </a:rPr>
              <a:t>ризици,опасности и заштита на интернету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08380" y="7168482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940968">
            <a:off x="10406722" y="2847207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7311875"/>
            <a:ext cx="16230600" cy="2348829"/>
            <a:chOff x="0" y="0"/>
            <a:chExt cx="4274726" cy="6186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74726" cy="618622"/>
            </a:xfrm>
            <a:custGeom>
              <a:avLst/>
              <a:gdLst/>
              <a:ahLst/>
              <a:cxnLst/>
              <a:rect r="r" b="b" t="t" l="l"/>
              <a:pathLst>
                <a:path h="618622" w="4274726">
                  <a:moveTo>
                    <a:pt x="2862" y="0"/>
                  </a:moveTo>
                  <a:lnTo>
                    <a:pt x="4271864" y="0"/>
                  </a:lnTo>
                  <a:cubicBezTo>
                    <a:pt x="4272623" y="0"/>
                    <a:pt x="4273351" y="302"/>
                    <a:pt x="4273888" y="838"/>
                  </a:cubicBezTo>
                  <a:cubicBezTo>
                    <a:pt x="4274424" y="1375"/>
                    <a:pt x="4274726" y="2103"/>
                    <a:pt x="4274726" y="2862"/>
                  </a:cubicBezTo>
                  <a:lnTo>
                    <a:pt x="4274726" y="615760"/>
                  </a:lnTo>
                  <a:cubicBezTo>
                    <a:pt x="4274726" y="617340"/>
                    <a:pt x="4273445" y="618622"/>
                    <a:pt x="4271864" y="618622"/>
                  </a:cubicBezTo>
                  <a:lnTo>
                    <a:pt x="2862" y="618622"/>
                  </a:lnTo>
                  <a:cubicBezTo>
                    <a:pt x="2103" y="618622"/>
                    <a:pt x="1375" y="618320"/>
                    <a:pt x="838" y="617783"/>
                  </a:cubicBezTo>
                  <a:cubicBezTo>
                    <a:pt x="302" y="617247"/>
                    <a:pt x="0" y="616519"/>
                    <a:pt x="0" y="615760"/>
                  </a:cubicBezTo>
                  <a:lnTo>
                    <a:pt x="0" y="2862"/>
                  </a:lnTo>
                  <a:cubicBezTo>
                    <a:pt x="0" y="2103"/>
                    <a:pt x="302" y="1375"/>
                    <a:pt x="838" y="838"/>
                  </a:cubicBezTo>
                  <a:cubicBezTo>
                    <a:pt x="1375" y="302"/>
                    <a:pt x="2103" y="0"/>
                    <a:pt x="2862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4274726" cy="6662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613259" y="2222286"/>
            <a:ext cx="4148286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: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450908">
            <a:off x="15429953" y="96046"/>
            <a:ext cx="4204923" cy="7200900"/>
          </a:xfrm>
          <a:custGeom>
            <a:avLst/>
            <a:gdLst/>
            <a:ahLst/>
            <a:cxnLst/>
            <a:rect r="r" b="b" t="t" l="l"/>
            <a:pathLst>
              <a:path h="7200900" w="4204923">
                <a:moveTo>
                  <a:pt x="0" y="0"/>
                </a:moveTo>
                <a:lnTo>
                  <a:pt x="4204923" y="0"/>
                </a:lnTo>
                <a:lnTo>
                  <a:pt x="420492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557" t="0" r="0" b="-192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57870">
            <a:off x="-1427714" y="1109112"/>
            <a:ext cx="3740960" cy="7293731"/>
          </a:xfrm>
          <a:custGeom>
            <a:avLst/>
            <a:gdLst/>
            <a:ahLst/>
            <a:cxnLst/>
            <a:rect r="r" b="b" t="t" l="l"/>
            <a:pathLst>
              <a:path h="7293731" w="3740960">
                <a:moveTo>
                  <a:pt x="0" y="0"/>
                </a:moveTo>
                <a:lnTo>
                  <a:pt x="3740960" y="0"/>
                </a:lnTo>
                <a:lnTo>
                  <a:pt x="3740960" y="7293731"/>
                </a:lnTo>
                <a:lnTo>
                  <a:pt x="0" y="7293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630" r="-114191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019195" y="928695"/>
            <a:ext cx="10491473" cy="10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85"/>
              </a:lnSpc>
            </a:pPr>
            <a:r>
              <a:rPr lang="en-US" sz="8371">
                <a:solidFill>
                  <a:srgbClr val="000000"/>
                </a:solidFill>
                <a:latin typeface="Kooperativ"/>
              </a:rPr>
              <a:t>интернет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682074" y="728670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940968">
            <a:off x="14456796" y="728670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39" y="0"/>
                </a:lnTo>
                <a:lnTo>
                  <a:pt x="1040639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120288" y="4113790"/>
            <a:ext cx="3594961" cy="2696220"/>
          </a:xfrm>
          <a:custGeom>
            <a:avLst/>
            <a:gdLst/>
            <a:ahLst/>
            <a:cxnLst/>
            <a:rect r="r" b="b" t="t" l="l"/>
            <a:pathLst>
              <a:path h="2696220" w="3594961">
                <a:moveTo>
                  <a:pt x="0" y="0"/>
                </a:moveTo>
                <a:lnTo>
                  <a:pt x="3594960" y="0"/>
                </a:lnTo>
                <a:lnTo>
                  <a:pt x="3594960" y="2696220"/>
                </a:lnTo>
                <a:lnTo>
                  <a:pt x="0" y="2696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23068" y="4113790"/>
            <a:ext cx="4157180" cy="2774466"/>
          </a:xfrm>
          <a:custGeom>
            <a:avLst/>
            <a:gdLst/>
            <a:ahLst/>
            <a:cxnLst/>
            <a:rect r="r" b="b" t="t" l="l"/>
            <a:pathLst>
              <a:path h="2774466" w="4157180">
                <a:moveTo>
                  <a:pt x="0" y="0"/>
                </a:moveTo>
                <a:lnTo>
                  <a:pt x="4157180" y="0"/>
                </a:lnTo>
                <a:lnTo>
                  <a:pt x="4157180" y="2774465"/>
                </a:lnTo>
                <a:lnTo>
                  <a:pt x="0" y="2774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685123" y="4113790"/>
            <a:ext cx="4539731" cy="2850061"/>
          </a:xfrm>
          <a:custGeom>
            <a:avLst/>
            <a:gdLst/>
            <a:ahLst/>
            <a:cxnLst/>
            <a:rect r="r" b="b" t="t" l="l"/>
            <a:pathLst>
              <a:path h="2850061" w="4539731">
                <a:moveTo>
                  <a:pt x="0" y="0"/>
                </a:moveTo>
                <a:lnTo>
                  <a:pt x="4539731" y="0"/>
                </a:lnTo>
                <a:lnTo>
                  <a:pt x="4539731" y="2850061"/>
                </a:lnTo>
                <a:lnTo>
                  <a:pt x="0" y="28500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2582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485058" y="8223865"/>
            <a:ext cx="2475312" cy="631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  <a:spcBef>
                <a:spcPct val="0"/>
              </a:spcBef>
            </a:pPr>
            <a:r>
              <a:rPr lang="en-US" sz="3657">
                <a:solidFill>
                  <a:srgbClr val="191919"/>
                </a:solidFill>
                <a:latin typeface="Inter Bold"/>
              </a:rPr>
              <a:t>РИЗИK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025460" y="8225217"/>
            <a:ext cx="2956678" cy="631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  <a:spcBef>
                <a:spcPct val="0"/>
              </a:spcBef>
            </a:pPr>
            <a:r>
              <a:rPr lang="en-US" sz="3657">
                <a:solidFill>
                  <a:srgbClr val="191919"/>
                </a:solidFill>
                <a:latin typeface="Inter Bold"/>
              </a:rPr>
              <a:t>ЗАШТИТА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002797" y="8328640"/>
            <a:ext cx="3984314" cy="527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3657">
                <a:solidFill>
                  <a:srgbClr val="191919"/>
                </a:solidFill>
                <a:latin typeface="Inter Bold"/>
              </a:rPr>
              <a:t>ОПАСНОСТ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1301">
            <a:off x="960959" y="775359"/>
            <a:ext cx="7237438" cy="5804426"/>
          </a:xfrm>
          <a:custGeom>
            <a:avLst/>
            <a:gdLst/>
            <a:ahLst/>
            <a:cxnLst/>
            <a:rect r="r" b="b" t="t" l="l"/>
            <a:pathLst>
              <a:path h="5804426" w="7237438">
                <a:moveTo>
                  <a:pt x="0" y="0"/>
                </a:moveTo>
                <a:lnTo>
                  <a:pt x="7237438" y="0"/>
                </a:lnTo>
                <a:lnTo>
                  <a:pt x="7237438" y="5804426"/>
                </a:lnTo>
                <a:lnTo>
                  <a:pt x="0" y="5804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297262">
            <a:off x="3834525" y="4665354"/>
            <a:ext cx="5706412" cy="7430224"/>
          </a:xfrm>
          <a:custGeom>
            <a:avLst/>
            <a:gdLst/>
            <a:ahLst/>
            <a:cxnLst/>
            <a:rect r="r" b="b" t="t" l="l"/>
            <a:pathLst>
              <a:path h="7430224" w="5706412">
                <a:moveTo>
                  <a:pt x="5706412" y="0"/>
                </a:moveTo>
                <a:lnTo>
                  <a:pt x="0" y="0"/>
                </a:lnTo>
                <a:lnTo>
                  <a:pt x="0" y="7430224"/>
                </a:lnTo>
                <a:lnTo>
                  <a:pt x="5706412" y="7430224"/>
                </a:lnTo>
                <a:lnTo>
                  <a:pt x="57064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913545" y="3232889"/>
            <a:ext cx="6968841" cy="4885868"/>
            <a:chOff x="0" y="0"/>
            <a:chExt cx="1835415" cy="12868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35415" cy="1286813"/>
            </a:xfrm>
            <a:custGeom>
              <a:avLst/>
              <a:gdLst/>
              <a:ahLst/>
              <a:cxnLst/>
              <a:rect r="r" b="b" t="t" l="l"/>
              <a:pathLst>
                <a:path h="1286813" w="1835415">
                  <a:moveTo>
                    <a:pt x="6666" y="0"/>
                  </a:moveTo>
                  <a:lnTo>
                    <a:pt x="1828749" y="0"/>
                  </a:lnTo>
                  <a:cubicBezTo>
                    <a:pt x="1832431" y="0"/>
                    <a:pt x="1835415" y="2984"/>
                    <a:pt x="1835415" y="6666"/>
                  </a:cubicBezTo>
                  <a:lnTo>
                    <a:pt x="1835415" y="1280147"/>
                  </a:lnTo>
                  <a:cubicBezTo>
                    <a:pt x="1835415" y="1283829"/>
                    <a:pt x="1832431" y="1286813"/>
                    <a:pt x="1828749" y="1286813"/>
                  </a:cubicBezTo>
                  <a:lnTo>
                    <a:pt x="6666" y="1286813"/>
                  </a:lnTo>
                  <a:cubicBezTo>
                    <a:pt x="2984" y="1286813"/>
                    <a:pt x="0" y="1283829"/>
                    <a:pt x="0" y="1280147"/>
                  </a:cubicBezTo>
                  <a:lnTo>
                    <a:pt x="0" y="6666"/>
                  </a:lnTo>
                  <a:cubicBezTo>
                    <a:pt x="0" y="2984"/>
                    <a:pt x="2984" y="0"/>
                    <a:pt x="6666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835415" cy="1334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188858" y="1459443"/>
            <a:ext cx="7451668" cy="1414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5"/>
              </a:lnSpc>
            </a:pPr>
            <a:r>
              <a:rPr lang="en-US" sz="11134">
                <a:solidFill>
                  <a:srgbClr val="000000"/>
                </a:solidFill>
                <a:latin typeface="Kooperativ"/>
              </a:rPr>
              <a:t>ризици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88858" y="3326739"/>
            <a:ext cx="2750643" cy="62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26" indent="-385963" lvl="1">
              <a:lnSpc>
                <a:spcPts val="5005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Малвер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12908" y="4081992"/>
            <a:ext cx="7115222" cy="62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26" indent="-385963" lvl="1">
              <a:lnSpc>
                <a:spcPts val="5005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Фишинг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31481" y="4840808"/>
            <a:ext cx="6873777" cy="62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26" indent="-385963" lvl="1">
              <a:lnSpc>
                <a:spcPts val="5005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Рансомвер (Ransomware)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31481" y="5599623"/>
            <a:ext cx="6428033" cy="62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26" indent="-385963" lvl="1">
              <a:lnSpc>
                <a:spcPts val="5005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Социјални инжењеринг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31481" y="6293015"/>
            <a:ext cx="5777989" cy="62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26" indent="-385963" lvl="1">
              <a:lnSpc>
                <a:spcPts val="5005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Крађа идентита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83949" y="6842281"/>
            <a:ext cx="6428033" cy="125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26" indent="-385963" lvl="1">
              <a:lnSpc>
                <a:spcPts val="5005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Непоуздане  Wi - Fi мреже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09785" y="7131623"/>
            <a:ext cx="1863519" cy="1680555"/>
          </a:xfrm>
          <a:custGeom>
            <a:avLst/>
            <a:gdLst/>
            <a:ahLst/>
            <a:cxnLst/>
            <a:rect r="r" b="b" t="t" l="l"/>
            <a:pathLst>
              <a:path h="1680555" w="1863519">
                <a:moveTo>
                  <a:pt x="0" y="0"/>
                </a:moveTo>
                <a:lnTo>
                  <a:pt x="1863519" y="0"/>
                </a:lnTo>
                <a:lnTo>
                  <a:pt x="1863519" y="1680555"/>
                </a:lnTo>
                <a:lnTo>
                  <a:pt x="0" y="1680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940968">
            <a:off x="15666595" y="942594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39" y="0"/>
                </a:lnTo>
                <a:lnTo>
                  <a:pt x="1040639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5055" y="3776672"/>
            <a:ext cx="7655320" cy="3329054"/>
            <a:chOff x="0" y="0"/>
            <a:chExt cx="2016216" cy="8767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16216" cy="876788"/>
            </a:xfrm>
            <a:custGeom>
              <a:avLst/>
              <a:gdLst/>
              <a:ahLst/>
              <a:cxnLst/>
              <a:rect r="r" b="b" t="t" l="l"/>
              <a:pathLst>
                <a:path h="876788" w="2016216">
                  <a:moveTo>
                    <a:pt x="6068" y="0"/>
                  </a:moveTo>
                  <a:lnTo>
                    <a:pt x="2010148" y="0"/>
                  </a:lnTo>
                  <a:cubicBezTo>
                    <a:pt x="2011757" y="0"/>
                    <a:pt x="2013301" y="639"/>
                    <a:pt x="2014439" y="1777"/>
                  </a:cubicBezTo>
                  <a:cubicBezTo>
                    <a:pt x="2015577" y="2915"/>
                    <a:pt x="2016216" y="4459"/>
                    <a:pt x="2016216" y="6068"/>
                  </a:cubicBezTo>
                  <a:lnTo>
                    <a:pt x="2016216" y="870720"/>
                  </a:lnTo>
                  <a:cubicBezTo>
                    <a:pt x="2016216" y="872329"/>
                    <a:pt x="2015577" y="873873"/>
                    <a:pt x="2014439" y="875011"/>
                  </a:cubicBezTo>
                  <a:cubicBezTo>
                    <a:pt x="2013301" y="876149"/>
                    <a:pt x="2011757" y="876788"/>
                    <a:pt x="2010148" y="876788"/>
                  </a:cubicBezTo>
                  <a:lnTo>
                    <a:pt x="6068" y="876788"/>
                  </a:lnTo>
                  <a:cubicBezTo>
                    <a:pt x="4459" y="876788"/>
                    <a:pt x="2915" y="876149"/>
                    <a:pt x="1777" y="875011"/>
                  </a:cubicBezTo>
                  <a:cubicBezTo>
                    <a:pt x="639" y="873873"/>
                    <a:pt x="0" y="872329"/>
                    <a:pt x="0" y="870720"/>
                  </a:cubicBezTo>
                  <a:lnTo>
                    <a:pt x="0" y="6068"/>
                  </a:lnTo>
                  <a:cubicBezTo>
                    <a:pt x="0" y="4459"/>
                    <a:pt x="639" y="2915"/>
                    <a:pt x="1777" y="1777"/>
                  </a:cubicBezTo>
                  <a:cubicBezTo>
                    <a:pt x="2915" y="639"/>
                    <a:pt x="4459" y="0"/>
                    <a:pt x="6068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016216" cy="9244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94726" y="2360193"/>
            <a:ext cx="8221216" cy="1084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60"/>
              </a:lnSpc>
            </a:pPr>
            <a:r>
              <a:rPr lang="en-US" sz="8559">
                <a:solidFill>
                  <a:srgbClr val="000000"/>
                </a:solidFill>
                <a:latin typeface="Kooperativ"/>
              </a:rPr>
              <a:t>опасности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603535">
            <a:off x="9269335" y="1030295"/>
            <a:ext cx="3178777" cy="4787315"/>
          </a:xfrm>
          <a:custGeom>
            <a:avLst/>
            <a:gdLst/>
            <a:ahLst/>
            <a:cxnLst/>
            <a:rect r="r" b="b" t="t" l="l"/>
            <a:pathLst>
              <a:path h="4787315" w="3178777">
                <a:moveTo>
                  <a:pt x="0" y="0"/>
                </a:moveTo>
                <a:lnTo>
                  <a:pt x="3178777" y="0"/>
                </a:lnTo>
                <a:lnTo>
                  <a:pt x="3178777" y="4787314"/>
                </a:lnTo>
                <a:lnTo>
                  <a:pt x="0" y="4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538807" y="3136925"/>
            <a:ext cx="10263379" cy="8354390"/>
          </a:xfrm>
          <a:custGeom>
            <a:avLst/>
            <a:gdLst/>
            <a:ahLst/>
            <a:cxnLst/>
            <a:rect r="r" b="b" t="t" l="l"/>
            <a:pathLst>
              <a:path h="8354390" w="10263379">
                <a:moveTo>
                  <a:pt x="0" y="0"/>
                </a:moveTo>
                <a:lnTo>
                  <a:pt x="10263379" y="0"/>
                </a:lnTo>
                <a:lnTo>
                  <a:pt x="10263379" y="8354391"/>
                </a:lnTo>
                <a:lnTo>
                  <a:pt x="0" y="83543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70249" y="789484"/>
            <a:ext cx="2139863" cy="1929767"/>
          </a:xfrm>
          <a:custGeom>
            <a:avLst/>
            <a:gdLst/>
            <a:ahLst/>
            <a:cxnLst/>
            <a:rect r="r" b="b" t="t" l="l"/>
            <a:pathLst>
              <a:path h="1929767" w="2139863">
                <a:moveTo>
                  <a:pt x="0" y="0"/>
                </a:moveTo>
                <a:lnTo>
                  <a:pt x="2139864" y="0"/>
                </a:lnTo>
                <a:lnTo>
                  <a:pt x="2139864" y="1929768"/>
                </a:lnTo>
                <a:lnTo>
                  <a:pt x="0" y="1929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29727" y="3700472"/>
            <a:ext cx="7251636" cy="625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92" indent="-385996" lvl="1">
              <a:lnSpc>
                <a:spcPts val="5005"/>
              </a:lnSpc>
              <a:spcBef>
                <a:spcPct val="0"/>
              </a:spcBef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Приватност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9727" y="4325929"/>
            <a:ext cx="7012140" cy="1643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94" indent="-385997" lvl="1">
              <a:lnSpc>
                <a:spcPts val="4219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Сигурност</a:t>
            </a:r>
          </a:p>
          <a:p>
            <a:pPr algn="l" marL="771994" indent="-385997" lvl="1">
              <a:lnSpc>
                <a:spcPts val="4219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Професионални углед</a:t>
            </a:r>
          </a:p>
          <a:p>
            <a:pPr algn="l" marL="771994" indent="-385997" lvl="1">
              <a:lnSpc>
                <a:spcPts val="4219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Неовлашћени приступ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9727" y="6033906"/>
            <a:ext cx="5242528" cy="1091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1994" indent="-385997" lvl="1">
              <a:lnSpc>
                <a:spcPts val="4219"/>
              </a:lnSpc>
              <a:buFont typeface="Arial"/>
              <a:buChar char="•"/>
            </a:pPr>
            <a:r>
              <a:rPr lang="en-US" sz="3575">
                <a:solidFill>
                  <a:srgbClr val="191919"/>
                </a:solidFill>
                <a:latin typeface="Inter Medium"/>
              </a:rPr>
              <a:t>Пресретање података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575055" y="908827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940968">
            <a:off x="9091094" y="7605653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39" y="0"/>
                </a:lnTo>
                <a:lnTo>
                  <a:pt x="1040639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62720" y="-789699"/>
            <a:ext cx="9738604" cy="10905491"/>
          </a:xfrm>
          <a:custGeom>
            <a:avLst/>
            <a:gdLst/>
            <a:ahLst/>
            <a:cxnLst/>
            <a:rect r="r" b="b" t="t" l="l"/>
            <a:pathLst>
              <a:path h="10905491" w="9738604">
                <a:moveTo>
                  <a:pt x="0" y="0"/>
                </a:moveTo>
                <a:lnTo>
                  <a:pt x="9738604" y="0"/>
                </a:lnTo>
                <a:lnTo>
                  <a:pt x="9738604" y="10905492"/>
                </a:lnTo>
                <a:lnTo>
                  <a:pt x="0" y="1090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940678" y="2875457"/>
            <a:ext cx="6968841" cy="3947818"/>
            <a:chOff x="0" y="0"/>
            <a:chExt cx="1835415" cy="10397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35415" cy="1039754"/>
            </a:xfrm>
            <a:custGeom>
              <a:avLst/>
              <a:gdLst/>
              <a:ahLst/>
              <a:cxnLst/>
              <a:rect r="r" b="b" t="t" l="l"/>
              <a:pathLst>
                <a:path h="1039754" w="1835415">
                  <a:moveTo>
                    <a:pt x="6666" y="0"/>
                  </a:moveTo>
                  <a:lnTo>
                    <a:pt x="1828749" y="0"/>
                  </a:lnTo>
                  <a:cubicBezTo>
                    <a:pt x="1832431" y="0"/>
                    <a:pt x="1835415" y="2984"/>
                    <a:pt x="1835415" y="6666"/>
                  </a:cubicBezTo>
                  <a:lnTo>
                    <a:pt x="1835415" y="1033089"/>
                  </a:lnTo>
                  <a:cubicBezTo>
                    <a:pt x="1835415" y="1036770"/>
                    <a:pt x="1832431" y="1039754"/>
                    <a:pt x="1828749" y="1039754"/>
                  </a:cubicBezTo>
                  <a:lnTo>
                    <a:pt x="6666" y="1039754"/>
                  </a:lnTo>
                  <a:cubicBezTo>
                    <a:pt x="4898" y="1039754"/>
                    <a:pt x="3202" y="1039052"/>
                    <a:pt x="1952" y="1037802"/>
                  </a:cubicBezTo>
                  <a:cubicBezTo>
                    <a:pt x="702" y="1036552"/>
                    <a:pt x="0" y="1034857"/>
                    <a:pt x="0" y="1033089"/>
                  </a:cubicBezTo>
                  <a:lnTo>
                    <a:pt x="0" y="6666"/>
                  </a:lnTo>
                  <a:cubicBezTo>
                    <a:pt x="0" y="2984"/>
                    <a:pt x="2984" y="0"/>
                    <a:pt x="6666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835415" cy="10873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283383">
            <a:off x="4337928" y="4491262"/>
            <a:ext cx="7380198" cy="6760262"/>
          </a:xfrm>
          <a:custGeom>
            <a:avLst/>
            <a:gdLst/>
            <a:ahLst/>
            <a:cxnLst/>
            <a:rect r="r" b="b" t="t" l="l"/>
            <a:pathLst>
              <a:path h="6760262" w="7380198">
                <a:moveTo>
                  <a:pt x="0" y="0"/>
                </a:moveTo>
                <a:lnTo>
                  <a:pt x="7380199" y="0"/>
                </a:lnTo>
                <a:lnTo>
                  <a:pt x="7380199" y="6760262"/>
                </a:lnTo>
                <a:lnTo>
                  <a:pt x="0" y="6760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64000" y="6247874"/>
            <a:ext cx="7237438" cy="5804426"/>
          </a:xfrm>
          <a:custGeom>
            <a:avLst/>
            <a:gdLst/>
            <a:ahLst/>
            <a:cxnLst/>
            <a:rect r="r" b="b" t="t" l="l"/>
            <a:pathLst>
              <a:path h="5804426" w="7237438">
                <a:moveTo>
                  <a:pt x="0" y="0"/>
                </a:moveTo>
                <a:lnTo>
                  <a:pt x="7237439" y="0"/>
                </a:lnTo>
                <a:lnTo>
                  <a:pt x="7237439" y="5804425"/>
                </a:lnTo>
                <a:lnTo>
                  <a:pt x="0" y="5804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945371" y="1087193"/>
            <a:ext cx="7313929" cy="940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5"/>
              </a:lnSpc>
            </a:pPr>
            <a:r>
              <a:rPr lang="en-US" sz="7414">
                <a:solidFill>
                  <a:srgbClr val="000000"/>
                </a:solidFill>
                <a:latin typeface="Kooperativ"/>
              </a:rPr>
              <a:t>последице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143680" y="7118549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940968">
            <a:off x="8623680" y="3493282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948550" y="2808782"/>
            <a:ext cx="6471539" cy="3767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63923" indent="-381962" lvl="1">
              <a:lnSpc>
                <a:spcPts val="4953"/>
              </a:lnSpc>
              <a:buFont typeface="Arial"/>
              <a:buChar char="•"/>
            </a:pPr>
            <a:r>
              <a:rPr lang="en-US" sz="3538">
                <a:solidFill>
                  <a:srgbClr val="000000"/>
                </a:solidFill>
                <a:latin typeface="Canva Sans Bold"/>
              </a:rPr>
              <a:t>Психолошки стрес</a:t>
            </a:r>
          </a:p>
          <a:p>
            <a:pPr algn="ctr" marL="763923" indent="-381962" lvl="1">
              <a:lnSpc>
                <a:spcPts val="4953"/>
              </a:lnSpc>
              <a:buFont typeface="Arial"/>
              <a:buChar char="•"/>
            </a:pPr>
            <a:r>
              <a:rPr lang="en-US" sz="3538">
                <a:solidFill>
                  <a:srgbClr val="000000"/>
                </a:solidFill>
                <a:latin typeface="Canva Sans Bold"/>
              </a:rPr>
              <a:t>Социјална изолација</a:t>
            </a:r>
          </a:p>
          <a:p>
            <a:pPr algn="ctr" marL="763923" indent="-381962" lvl="1">
              <a:lnSpc>
                <a:spcPts val="4953"/>
              </a:lnSpc>
              <a:buFont typeface="Arial"/>
              <a:buChar char="•"/>
            </a:pPr>
            <a:r>
              <a:rPr lang="en-US" sz="3538">
                <a:solidFill>
                  <a:srgbClr val="000000"/>
                </a:solidFill>
                <a:latin typeface="Canva Sans Bold"/>
              </a:rPr>
              <a:t>Прекомерно дељење информација</a:t>
            </a:r>
          </a:p>
          <a:p>
            <a:pPr algn="ctr" marL="763923" indent="-381962" lvl="1">
              <a:lnSpc>
                <a:spcPts val="4953"/>
              </a:lnSpc>
              <a:buFont typeface="Arial"/>
              <a:buChar char="•"/>
            </a:pPr>
            <a:r>
              <a:rPr lang="en-US" sz="3538">
                <a:solidFill>
                  <a:srgbClr val="000000"/>
                </a:solidFill>
                <a:latin typeface="Canva Sans Bold"/>
              </a:rPr>
              <a:t>Законске казне</a:t>
            </a:r>
          </a:p>
          <a:p>
            <a:pPr algn="ctr" marL="763923" indent="-381962" lvl="1">
              <a:lnSpc>
                <a:spcPts val="4953"/>
              </a:lnSpc>
              <a:buFont typeface="Arial"/>
              <a:buChar char="•"/>
            </a:pPr>
            <a:r>
              <a:rPr lang="en-US" sz="3538">
                <a:solidFill>
                  <a:srgbClr val="000000"/>
                </a:solidFill>
                <a:latin typeface="Canva Sans Bold"/>
              </a:rPr>
              <a:t>Техничка оштећења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620019" y="6263518"/>
            <a:ext cx="7639281" cy="3184114"/>
            <a:chOff x="0" y="0"/>
            <a:chExt cx="2011992" cy="838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11992" cy="838615"/>
            </a:xfrm>
            <a:custGeom>
              <a:avLst/>
              <a:gdLst/>
              <a:ahLst/>
              <a:cxnLst/>
              <a:rect r="r" b="b" t="t" l="l"/>
              <a:pathLst>
                <a:path h="838615" w="2011992">
                  <a:moveTo>
                    <a:pt x="6081" y="0"/>
                  </a:moveTo>
                  <a:lnTo>
                    <a:pt x="2005911" y="0"/>
                  </a:lnTo>
                  <a:cubicBezTo>
                    <a:pt x="2007524" y="0"/>
                    <a:pt x="2009070" y="641"/>
                    <a:pt x="2010211" y="1781"/>
                  </a:cubicBezTo>
                  <a:cubicBezTo>
                    <a:pt x="2011351" y="2921"/>
                    <a:pt x="2011992" y="4468"/>
                    <a:pt x="2011992" y="6081"/>
                  </a:cubicBezTo>
                  <a:lnTo>
                    <a:pt x="2011992" y="832534"/>
                  </a:lnTo>
                  <a:cubicBezTo>
                    <a:pt x="2011992" y="835892"/>
                    <a:pt x="2009269" y="838615"/>
                    <a:pt x="2005911" y="838615"/>
                  </a:cubicBezTo>
                  <a:lnTo>
                    <a:pt x="6081" y="838615"/>
                  </a:lnTo>
                  <a:cubicBezTo>
                    <a:pt x="4468" y="838615"/>
                    <a:pt x="2921" y="837974"/>
                    <a:pt x="1781" y="836834"/>
                  </a:cubicBezTo>
                  <a:cubicBezTo>
                    <a:pt x="641" y="835693"/>
                    <a:pt x="0" y="834147"/>
                    <a:pt x="0" y="832534"/>
                  </a:cubicBezTo>
                  <a:lnTo>
                    <a:pt x="0" y="6081"/>
                  </a:lnTo>
                  <a:cubicBezTo>
                    <a:pt x="0" y="4468"/>
                    <a:pt x="641" y="2921"/>
                    <a:pt x="1781" y="1781"/>
                  </a:cubicBezTo>
                  <a:cubicBezTo>
                    <a:pt x="2921" y="641"/>
                    <a:pt x="4468" y="0"/>
                    <a:pt x="6081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011992" cy="886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13601">
            <a:off x="847754" y="-1204091"/>
            <a:ext cx="6155900" cy="7059519"/>
          </a:xfrm>
          <a:custGeom>
            <a:avLst/>
            <a:gdLst/>
            <a:ahLst/>
            <a:cxnLst/>
            <a:rect r="r" b="b" t="t" l="l"/>
            <a:pathLst>
              <a:path h="7059519" w="6155900">
                <a:moveTo>
                  <a:pt x="0" y="0"/>
                </a:moveTo>
                <a:lnTo>
                  <a:pt x="6155901" y="0"/>
                </a:lnTo>
                <a:lnTo>
                  <a:pt x="6155901" y="7059519"/>
                </a:lnTo>
                <a:lnTo>
                  <a:pt x="0" y="705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49405">
            <a:off x="7235580" y="264706"/>
            <a:ext cx="5023431" cy="6540926"/>
          </a:xfrm>
          <a:custGeom>
            <a:avLst/>
            <a:gdLst/>
            <a:ahLst/>
            <a:cxnLst/>
            <a:rect r="r" b="b" t="t" l="l"/>
            <a:pathLst>
              <a:path h="6540926" w="5023431">
                <a:moveTo>
                  <a:pt x="0" y="0"/>
                </a:moveTo>
                <a:lnTo>
                  <a:pt x="5023431" y="0"/>
                </a:lnTo>
                <a:lnTo>
                  <a:pt x="5023431" y="6540926"/>
                </a:lnTo>
                <a:lnTo>
                  <a:pt x="0" y="6540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21012" y="6982198"/>
            <a:ext cx="8926284" cy="1371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63"/>
              </a:lnSpc>
            </a:pPr>
            <a:r>
              <a:rPr lang="en-US" sz="10821">
                <a:solidFill>
                  <a:srgbClr val="000000"/>
                </a:solidFill>
                <a:latin typeface="Kooperativ"/>
              </a:rPr>
              <a:t>заштита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54984" y="6206368"/>
            <a:ext cx="7119363" cy="1054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142" indent="-326071" lvl="1">
              <a:lnSpc>
                <a:spcPts val="4228"/>
              </a:lnSpc>
              <a:spcBef>
                <a:spcPct val="0"/>
              </a:spcBef>
              <a:buFont typeface="Arial"/>
              <a:buChar char="•"/>
            </a:pPr>
            <a:r>
              <a:rPr lang="en-US" sz="3020">
                <a:solidFill>
                  <a:srgbClr val="191919"/>
                </a:solidFill>
                <a:latin typeface="Inter Bold"/>
              </a:rPr>
              <a:t>Опрез при комуникацији на интернету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54984" y="7299316"/>
            <a:ext cx="6386209" cy="80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0552" indent="-315276" lvl="1">
              <a:lnSpc>
                <a:spcPts val="3183"/>
              </a:lnSpc>
              <a:buFont typeface="Arial"/>
              <a:buChar char="•"/>
            </a:pPr>
            <a:r>
              <a:rPr lang="en-US" sz="2920">
                <a:solidFill>
                  <a:srgbClr val="191919"/>
                </a:solidFill>
                <a:latin typeface="Inter Bold"/>
              </a:rPr>
              <a:t>Коришћење поузданих извора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54984" y="8048915"/>
            <a:ext cx="5520033" cy="46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5321" indent="-347660" lvl="1">
              <a:lnSpc>
                <a:spcPts val="3510"/>
              </a:lnSpc>
              <a:buFont typeface="Arial"/>
              <a:buChar char="•"/>
            </a:pPr>
            <a:r>
              <a:rPr lang="en-US" sz="3220">
                <a:solidFill>
                  <a:srgbClr val="191919"/>
                </a:solidFill>
                <a:latin typeface="Inter Bold"/>
              </a:rPr>
              <a:t>Провера приватности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54984" y="8539676"/>
            <a:ext cx="6959421" cy="90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5321" indent="-347660" lvl="1">
              <a:lnSpc>
                <a:spcPts val="3510"/>
              </a:lnSpc>
              <a:buFont typeface="Arial"/>
              <a:buChar char="•"/>
            </a:pPr>
            <a:r>
              <a:rPr lang="en-US" sz="3220">
                <a:solidFill>
                  <a:srgbClr val="191919"/>
                </a:solidFill>
                <a:latin typeface="Inter Bold"/>
              </a:rPr>
              <a:t>Коришћење ВПН-а</a:t>
            </a:r>
          </a:p>
          <a:p>
            <a:pPr algn="l" marL="695321" indent="-347660" lvl="1">
              <a:lnSpc>
                <a:spcPts val="3510"/>
              </a:lnSpc>
              <a:buFont typeface="Arial"/>
              <a:buChar char="•"/>
            </a:pPr>
            <a:r>
              <a:rPr lang="en-US" sz="3220">
                <a:solidFill>
                  <a:srgbClr val="191919"/>
                </a:solidFill>
                <a:latin typeface="Inter Bold"/>
              </a:rPr>
              <a:t>Едукација о сигурности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603535">
            <a:off x="14037522" y="834754"/>
            <a:ext cx="3178777" cy="4787315"/>
          </a:xfrm>
          <a:custGeom>
            <a:avLst/>
            <a:gdLst/>
            <a:ahLst/>
            <a:cxnLst/>
            <a:rect r="r" b="b" t="t" l="l"/>
            <a:pathLst>
              <a:path h="4787315" w="3178777">
                <a:moveTo>
                  <a:pt x="0" y="0"/>
                </a:moveTo>
                <a:lnTo>
                  <a:pt x="3178777" y="0"/>
                </a:lnTo>
                <a:lnTo>
                  <a:pt x="3178777" y="4787314"/>
                </a:lnTo>
                <a:lnTo>
                  <a:pt x="0" y="4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8382432" y="7167458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39" y="0"/>
                </a:lnTo>
                <a:lnTo>
                  <a:pt x="1040639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940968">
            <a:off x="12664618" y="1155903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39" y="0"/>
                </a:lnTo>
                <a:lnTo>
                  <a:pt x="1040639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1914" y="1707618"/>
            <a:ext cx="16094280" cy="3183918"/>
            <a:chOff x="0" y="0"/>
            <a:chExt cx="4238823" cy="8385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38823" cy="838563"/>
            </a:xfrm>
            <a:custGeom>
              <a:avLst/>
              <a:gdLst/>
              <a:ahLst/>
              <a:cxnLst/>
              <a:rect r="r" b="b" t="t" l="l"/>
              <a:pathLst>
                <a:path h="838563" w="4238823">
                  <a:moveTo>
                    <a:pt x="2886" y="0"/>
                  </a:moveTo>
                  <a:lnTo>
                    <a:pt x="4235936" y="0"/>
                  </a:lnTo>
                  <a:cubicBezTo>
                    <a:pt x="4237530" y="0"/>
                    <a:pt x="4238823" y="1292"/>
                    <a:pt x="4238823" y="2886"/>
                  </a:cubicBezTo>
                  <a:lnTo>
                    <a:pt x="4238823" y="835677"/>
                  </a:lnTo>
                  <a:cubicBezTo>
                    <a:pt x="4238823" y="836442"/>
                    <a:pt x="4238518" y="837176"/>
                    <a:pt x="4237977" y="837717"/>
                  </a:cubicBezTo>
                  <a:cubicBezTo>
                    <a:pt x="4237436" y="838259"/>
                    <a:pt x="4236702" y="838563"/>
                    <a:pt x="4235936" y="838563"/>
                  </a:cubicBezTo>
                  <a:lnTo>
                    <a:pt x="2886" y="838563"/>
                  </a:lnTo>
                  <a:cubicBezTo>
                    <a:pt x="2121" y="838563"/>
                    <a:pt x="1387" y="838259"/>
                    <a:pt x="845" y="837717"/>
                  </a:cubicBezTo>
                  <a:cubicBezTo>
                    <a:pt x="304" y="837176"/>
                    <a:pt x="0" y="836442"/>
                    <a:pt x="0" y="835677"/>
                  </a:cubicBezTo>
                  <a:lnTo>
                    <a:pt x="0" y="2886"/>
                  </a:lnTo>
                  <a:cubicBezTo>
                    <a:pt x="0" y="2121"/>
                    <a:pt x="304" y="1387"/>
                    <a:pt x="845" y="845"/>
                  </a:cubicBezTo>
                  <a:cubicBezTo>
                    <a:pt x="1387" y="304"/>
                    <a:pt x="2121" y="0"/>
                    <a:pt x="2886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238823" cy="8861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048153" y="4846983"/>
            <a:ext cx="5932369" cy="6898104"/>
          </a:xfrm>
          <a:custGeom>
            <a:avLst/>
            <a:gdLst/>
            <a:ahLst/>
            <a:cxnLst/>
            <a:rect r="r" b="b" t="t" l="l"/>
            <a:pathLst>
              <a:path h="6898104" w="5932369">
                <a:moveTo>
                  <a:pt x="0" y="0"/>
                </a:moveTo>
                <a:lnTo>
                  <a:pt x="5932369" y="0"/>
                </a:lnTo>
                <a:lnTo>
                  <a:pt x="5932369" y="6898104"/>
                </a:lnTo>
                <a:lnTo>
                  <a:pt x="0" y="6898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95949" y="4682659"/>
            <a:ext cx="8292455" cy="7819785"/>
          </a:xfrm>
          <a:custGeom>
            <a:avLst/>
            <a:gdLst/>
            <a:ahLst/>
            <a:cxnLst/>
            <a:rect r="r" b="b" t="t" l="l"/>
            <a:pathLst>
              <a:path h="7819785" w="8292455">
                <a:moveTo>
                  <a:pt x="0" y="0"/>
                </a:moveTo>
                <a:lnTo>
                  <a:pt x="8292455" y="0"/>
                </a:lnTo>
                <a:lnTo>
                  <a:pt x="8292455" y="7819785"/>
                </a:lnTo>
                <a:lnTo>
                  <a:pt x="0" y="7819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49640" y="5644011"/>
            <a:ext cx="6987883" cy="5506452"/>
          </a:xfrm>
          <a:custGeom>
            <a:avLst/>
            <a:gdLst/>
            <a:ahLst/>
            <a:cxnLst/>
            <a:rect r="r" b="b" t="t" l="l"/>
            <a:pathLst>
              <a:path h="5506452" w="6987883">
                <a:moveTo>
                  <a:pt x="0" y="0"/>
                </a:moveTo>
                <a:lnTo>
                  <a:pt x="6987882" y="0"/>
                </a:lnTo>
                <a:lnTo>
                  <a:pt x="6987882" y="5506452"/>
                </a:lnTo>
                <a:lnTo>
                  <a:pt x="0" y="550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8380" y="1464175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940968">
            <a:off x="16541158" y="1019656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39" y="0"/>
                </a:lnTo>
                <a:lnTo>
                  <a:pt x="1040639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92332" y="5804208"/>
            <a:ext cx="4712671" cy="2994543"/>
          </a:xfrm>
          <a:custGeom>
            <a:avLst/>
            <a:gdLst/>
            <a:ahLst/>
            <a:cxnLst/>
            <a:rect r="r" b="b" t="t" l="l"/>
            <a:pathLst>
              <a:path h="2994543" w="4712671">
                <a:moveTo>
                  <a:pt x="0" y="0"/>
                </a:moveTo>
                <a:lnTo>
                  <a:pt x="4712670" y="0"/>
                </a:lnTo>
                <a:lnTo>
                  <a:pt x="4712670" y="2994543"/>
                </a:lnTo>
                <a:lnTo>
                  <a:pt x="0" y="2994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482" t="0" r="-6482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509997" y="784117"/>
            <a:ext cx="7008682" cy="1132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71"/>
              </a:lnSpc>
            </a:pPr>
            <a:r>
              <a:rPr lang="en-US" sz="8894">
                <a:solidFill>
                  <a:srgbClr val="000000"/>
                </a:solidFill>
                <a:latin typeface="Kooperativ"/>
              </a:rPr>
              <a:t>19833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0739" y="1957736"/>
            <a:ext cx="15596631" cy="2724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2"/>
              </a:lnSpc>
              <a:spcBef>
                <a:spcPct val="0"/>
              </a:spcBef>
            </a:pPr>
            <a:r>
              <a:rPr lang="en-US" sz="2594">
                <a:solidFill>
                  <a:srgbClr val="000000"/>
                </a:solidFill>
                <a:latin typeface="Inter Bold"/>
              </a:rPr>
              <a:t>Безбедност деце на интернету једно је од приоритета Министарства информисања и телекомуникација, а овај центар бави се превенцијом и реаговањем на угрожавање деце на интернету. Ради адекватног одговора на овакве пријаве центар сарађује са Тужилаштвом за високотехнолошки криминал, Министарством унутрашњих послова, Министарством просвете, центрима за социјални рад и домовима здравља, као и другим релевантним институцијама.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08380" y="776167"/>
            <a:ext cx="10605470" cy="120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1"/>
              </a:lnSpc>
            </a:pPr>
            <a:r>
              <a:rPr lang="en-US" sz="9452">
                <a:solidFill>
                  <a:srgbClr val="000000"/>
                </a:solidFill>
                <a:latin typeface="Kooperativ"/>
              </a:rPr>
              <a:t>хвала на пажњи!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1062720" y="9552349"/>
            <a:ext cx="20413441" cy="1126888"/>
            <a:chOff x="0" y="0"/>
            <a:chExt cx="5376379" cy="2967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76380" cy="296793"/>
            </a:xfrm>
            <a:custGeom>
              <a:avLst/>
              <a:gdLst/>
              <a:ahLst/>
              <a:cxnLst/>
              <a:rect r="r" b="b" t="t" l="l"/>
              <a:pathLst>
                <a:path h="296793" w="5376380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249405">
            <a:off x="7301919" y="3572614"/>
            <a:ext cx="5023431" cy="6540926"/>
          </a:xfrm>
          <a:custGeom>
            <a:avLst/>
            <a:gdLst/>
            <a:ahLst/>
            <a:cxnLst/>
            <a:rect r="r" b="b" t="t" l="l"/>
            <a:pathLst>
              <a:path h="6540926" w="5023431">
                <a:moveTo>
                  <a:pt x="0" y="0"/>
                </a:moveTo>
                <a:lnTo>
                  <a:pt x="5023431" y="0"/>
                </a:lnTo>
                <a:lnTo>
                  <a:pt x="5023431" y="6540926"/>
                </a:lnTo>
                <a:lnTo>
                  <a:pt x="0" y="6540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68405">
            <a:off x="12741673" y="1063166"/>
            <a:ext cx="6341127" cy="9549889"/>
          </a:xfrm>
          <a:custGeom>
            <a:avLst/>
            <a:gdLst/>
            <a:ahLst/>
            <a:cxnLst/>
            <a:rect r="r" b="b" t="t" l="l"/>
            <a:pathLst>
              <a:path h="9549889" w="6341127">
                <a:moveTo>
                  <a:pt x="0" y="0"/>
                </a:moveTo>
                <a:lnTo>
                  <a:pt x="6341127" y="0"/>
                </a:lnTo>
                <a:lnTo>
                  <a:pt x="6341127" y="9549890"/>
                </a:lnTo>
                <a:lnTo>
                  <a:pt x="0" y="9549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4718458"/>
            <a:ext cx="5893393" cy="7275794"/>
          </a:xfrm>
          <a:custGeom>
            <a:avLst/>
            <a:gdLst/>
            <a:ahLst/>
            <a:cxnLst/>
            <a:rect r="r" b="b" t="t" l="l"/>
            <a:pathLst>
              <a:path h="7275794" w="5893393">
                <a:moveTo>
                  <a:pt x="5893393" y="0"/>
                </a:moveTo>
                <a:lnTo>
                  <a:pt x="0" y="0"/>
                </a:lnTo>
                <a:lnTo>
                  <a:pt x="0" y="7275794"/>
                </a:lnTo>
                <a:lnTo>
                  <a:pt x="5893393" y="7275794"/>
                </a:lnTo>
                <a:lnTo>
                  <a:pt x="589339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8380" y="4952761"/>
            <a:ext cx="1040639" cy="938468"/>
          </a:xfrm>
          <a:custGeom>
            <a:avLst/>
            <a:gdLst/>
            <a:ahLst/>
            <a:cxnLst/>
            <a:rect r="r" b="b" t="t" l="l"/>
            <a:pathLst>
              <a:path h="938468" w="1040639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940968">
            <a:off x="10945416" y="2123099"/>
            <a:ext cx="1738884" cy="1568157"/>
          </a:xfrm>
          <a:custGeom>
            <a:avLst/>
            <a:gdLst/>
            <a:ahLst/>
            <a:cxnLst/>
            <a:rect r="r" b="b" t="t" l="l"/>
            <a:pathLst>
              <a:path h="1568157" w="1738884">
                <a:moveTo>
                  <a:pt x="0" y="0"/>
                </a:moveTo>
                <a:lnTo>
                  <a:pt x="1738883" y="0"/>
                </a:lnTo>
                <a:lnTo>
                  <a:pt x="1738883" y="1568157"/>
                </a:lnTo>
                <a:lnTo>
                  <a:pt x="0" y="1568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-1062720" y="2259696"/>
            <a:ext cx="7545031" cy="3162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Николина Ђорђевић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Милица Томић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Ксенија Филиповски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Тамара Пољак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Canva Sans Bold"/>
              </a:rPr>
              <a:t>Лена Милосављевић</a:t>
            </a:r>
          </a:p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DAGHLMhlgMg</dc:identifier>
  <dcterms:modified xsi:type="dcterms:W3CDTF">2011-08-01T06:04:30Z</dcterms:modified>
  <cp:revision>1</cp:revision>
  <dc:title>Ризици,опас</dc:title>
</cp:coreProperties>
</file>